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8"/>
  </p:notesMasterIdLst>
  <p:sldIdLst>
    <p:sldId id="292" r:id="rId2"/>
    <p:sldId id="271" r:id="rId3"/>
    <p:sldId id="258" r:id="rId4"/>
    <p:sldId id="27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93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F7C"/>
    <a:srgbClr val="CF8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84683"/>
  </p:normalViewPr>
  <p:slideViewPr>
    <p:cSldViewPr snapToGrid="0">
      <p:cViewPr varScale="1">
        <p:scale>
          <a:sx n="93" d="100"/>
          <a:sy n="93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francescaserio/Desktop/DATABASE%20aggiornato%20al%2017_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/>
              <a:t>COMORBIDITA’ </a:t>
            </a:r>
          </a:p>
          <a:p>
            <a:pPr>
              <a:defRPr sz="1400"/>
            </a:pPr>
            <a:r>
              <a:rPr lang="it-IT" sz="1400" dirty="0"/>
              <a:t>PRE-REVISIONE</a:t>
            </a:r>
          </a:p>
        </c:rich>
      </c:tx>
      <c:layout>
        <c:manualLayout>
          <c:xMode val="edge"/>
          <c:yMode val="edge"/>
          <c:x val="0.13997318513657017"/>
          <c:y val="6.39535013842603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3761437381717156E-2"/>
          <c:y val="0.12405110819480898"/>
          <c:w val="0.96623856261828289"/>
          <c:h val="0.756443205016039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Foglio3!$A$4:$A$7</c:f>
              <c:strCache>
                <c:ptCount val="4"/>
                <c:pt idx="0">
                  <c:v>STEATOSI</c:v>
                </c:pt>
                <c:pt idx="1">
                  <c:v>DIABETE</c:v>
                </c:pt>
                <c:pt idx="2">
                  <c:v>IPERTENSIONE</c:v>
                </c:pt>
                <c:pt idx="3">
                  <c:v>OSAS</c:v>
                </c:pt>
              </c:strCache>
            </c:strRef>
          </c:cat>
          <c:val>
            <c:numRef>
              <c:f>Foglio3!$B$4:$B$7</c:f>
              <c:numCache>
                <c:formatCode>0.00%</c:formatCode>
                <c:ptCount val="4"/>
                <c:pt idx="0">
                  <c:v>9.0999999999999998E-2</c:v>
                </c:pt>
                <c:pt idx="1">
                  <c:v>9.0999999999999998E-2</c:v>
                </c:pt>
                <c:pt idx="2">
                  <c:v>0.2424</c:v>
                </c:pt>
                <c:pt idx="3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3-2D4D-8E39-6AEA968B68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6572176"/>
        <c:axId val="286573904"/>
      </c:barChart>
      <c:catAx>
        <c:axId val="28657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86573904"/>
        <c:crosses val="autoZero"/>
        <c:auto val="1"/>
        <c:lblAlgn val="ctr"/>
        <c:lblOffset val="100"/>
        <c:noMultiLvlLbl val="0"/>
      </c:catAx>
      <c:valAx>
        <c:axId val="2865739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865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/>
              <a:t>COMORBIDITA’ 6 MESI POST-REVISIONE</a:t>
            </a:r>
          </a:p>
        </c:rich>
      </c:tx>
      <c:layout>
        <c:manualLayout>
          <c:xMode val="edge"/>
          <c:yMode val="edge"/>
          <c:x val="0.19242827446099742"/>
          <c:y val="3.9077691520452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7907949367430161E-2"/>
          <c:y val="0.63062768431253624"/>
          <c:w val="0.94306315560310572"/>
          <c:h val="0.246205313679894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Foglio3!$A$21:$A$24</c:f>
              <c:strCache>
                <c:ptCount val="4"/>
                <c:pt idx="0">
                  <c:v>STEATOSI</c:v>
                </c:pt>
                <c:pt idx="1">
                  <c:v>DIABETE</c:v>
                </c:pt>
                <c:pt idx="2">
                  <c:v>IPERTENSIONE</c:v>
                </c:pt>
                <c:pt idx="3">
                  <c:v>OSAS</c:v>
                </c:pt>
              </c:strCache>
            </c:strRef>
          </c:cat>
          <c:val>
            <c:numRef>
              <c:f>Foglio3!$B$21:$B$24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9.0999999999999998E-2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234D-840D-5E2CB52136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33924544"/>
        <c:axId val="1333926272"/>
      </c:barChart>
      <c:catAx>
        <c:axId val="133392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3926272"/>
        <c:crosses val="autoZero"/>
        <c:auto val="1"/>
        <c:lblAlgn val="ctr"/>
        <c:lblOffset val="100"/>
        <c:noMultiLvlLbl val="0"/>
      </c:catAx>
      <c:valAx>
        <c:axId val="13339262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3392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8A-3A45-8D43-78C0FFECB4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8A-3A45-8D43-78C0FFECB4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8A-3A45-8D43-78C0FFECB4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8A-3A45-8D43-78C0FFECB4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8A-3A45-8D43-78C0FFECB4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8A-3A45-8D43-78C0FFECB4DF}"/>
              </c:ext>
            </c:extLst>
          </c:dPt>
          <c:dLbls>
            <c:dLbl>
              <c:idx val="0"/>
              <c:layout>
                <c:manualLayout>
                  <c:x val="2.0197597175093025E-2"/>
                  <c:y val="-4.1318692580590351E-2"/>
                </c:manualLayout>
              </c:layout>
              <c:tx>
                <c:rich>
                  <a:bodyPr/>
                  <a:lstStyle/>
                  <a:p>
                    <a:fld id="{E00EE05B-6B3B-1042-A0D5-20636316BEDA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7383261F-218B-234D-AE0F-9E689E3044CB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8A-3A45-8D43-78C0FFECB4DF}"/>
                </c:ext>
              </c:extLst>
            </c:dLbl>
            <c:dLbl>
              <c:idx val="1"/>
              <c:layout>
                <c:manualLayout>
                  <c:x val="-1.8851090696753475E-2"/>
                  <c:y val="-3.098901943544274E-2"/>
                </c:manualLayout>
              </c:layout>
              <c:tx>
                <c:rich>
                  <a:bodyPr/>
                  <a:lstStyle/>
                  <a:p>
                    <a:fld id="{99A86356-00B2-C945-BAD2-74D156E1E671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6E8538F3-5527-5A49-8546-134AE69495F5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8A-3A45-8D43-78C0FFECB4DF}"/>
                </c:ext>
              </c:extLst>
            </c:dLbl>
            <c:dLbl>
              <c:idx val="2"/>
              <c:layout>
                <c:manualLayout>
                  <c:x val="-1.8851090696753513E-2"/>
                  <c:y val="1.2912091431434456E-2"/>
                </c:manualLayout>
              </c:layout>
              <c:tx>
                <c:rich>
                  <a:bodyPr/>
                  <a:lstStyle/>
                  <a:p>
                    <a:fld id="{6F7DCEF6-53FB-4A4C-8D8F-3B17F54E0490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F153F250-6ACA-4048-8E4C-F40A7F33F8D6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8A-3A45-8D43-78C0FFECB4DF}"/>
                </c:ext>
              </c:extLst>
            </c:dLbl>
            <c:dLbl>
              <c:idx val="3"/>
              <c:layout>
                <c:manualLayout>
                  <c:x val="1.4811571261734834E-2"/>
                  <c:y val="0"/>
                </c:manualLayout>
              </c:layout>
              <c:tx>
                <c:rich>
                  <a:bodyPr/>
                  <a:lstStyle/>
                  <a:p>
                    <a:fld id="{7B5F5BDC-C81C-174E-8B72-E28259F98E7F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BE873874-F937-AE49-9F83-35BEE76B0967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8A-3A45-8D43-78C0FFECB4D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A-3A45-8D43-78C0FFECB4D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8A-3A45-8D43-78C0FFECB4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Foglio3!$A$36:$A$41</c:f>
              <c:strCache>
                <c:ptCount val="6"/>
                <c:pt idx="0">
                  <c:v>RIPRESA PONDERALE</c:v>
                </c:pt>
                <c:pt idx="1">
                  <c:v>REFLUSSO BILIARE</c:v>
                </c:pt>
                <c:pt idx="2">
                  <c:v>RIPRESA PONDERALE + REFLUSSO</c:v>
                </c:pt>
                <c:pt idx="3">
                  <c:v>STENOSI</c:v>
                </c:pt>
                <c:pt idx="4">
                  <c:v>ULCERE</c:v>
                </c:pt>
                <c:pt idx="5">
                  <c:v>MALASSORBIMENTO</c:v>
                </c:pt>
              </c:strCache>
            </c:strRef>
          </c:cat>
          <c:val>
            <c:numRef>
              <c:f>Foglio3!$B$36:$B$41</c:f>
              <c:numCache>
                <c:formatCode>0.00%</c:formatCode>
                <c:ptCount val="6"/>
                <c:pt idx="0">
                  <c:v>0.63600000000000001</c:v>
                </c:pt>
                <c:pt idx="1">
                  <c:v>0.222</c:v>
                </c:pt>
                <c:pt idx="2">
                  <c:v>0.06</c:v>
                </c:pt>
                <c:pt idx="3" formatCode="0%">
                  <c:v>9.0999999999999998E-2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8A-3A45-8D43-78C0FFECB4D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32943154016716"/>
          <c:y val="0.16090155548728149"/>
          <c:w val="0.4133410363925315"/>
          <c:h val="0.813957576467830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7-C047-9E6F-6A5D0B6306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7-C047-9E6F-6A5D0B6306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7-C047-9E6F-6A5D0B6306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7-C047-9E6F-6A5D0B63063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B7-C047-9E6F-6A5D0B6306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B7-C047-9E6F-6A5D0B63063A}"/>
              </c:ext>
            </c:extLst>
          </c:dPt>
          <c:dLbls>
            <c:dLbl>
              <c:idx val="0"/>
              <c:layout>
                <c:manualLayout>
                  <c:x val="4.7988135385521054E-2"/>
                  <c:y val="-1.9101120926387999E-3"/>
                </c:manualLayout>
              </c:layout>
              <c:tx>
                <c:rich>
                  <a:bodyPr/>
                  <a:lstStyle/>
                  <a:p>
                    <a:fld id="{714E37D4-2BB5-FE41-A0C7-BEC852EE7C2A}" type="CATEGORYNAME">
                      <a:rPr lang="en-US" b="1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233B08D-C8CF-0B42-9E42-45B6C3373CE9}" type="PERCENTAGE">
                      <a:rPr lang="en-US" b="1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B7-C047-9E6F-6A5D0B63063A}"/>
                </c:ext>
              </c:extLst>
            </c:dLbl>
            <c:dLbl>
              <c:idx val="1"/>
              <c:layout>
                <c:manualLayout>
                  <c:x val="0.16576190570494492"/>
                  <c:y val="-2.6120768019865641E-4"/>
                </c:manualLayout>
              </c:layout>
              <c:tx>
                <c:rich>
                  <a:bodyPr/>
                  <a:lstStyle/>
                  <a:p>
                    <a:fld id="{379DE40F-B245-8F44-8DF2-FE89449CBEF4}" type="CATEGORYNAME">
                      <a:rPr lang="en-US" sz="1400" b="1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7A0DAD5-7C84-9E47-B70B-7F6DA9C99A0A}" type="PERCENTAGE">
                      <a:rPr lang="en-US" sz="1400" b="1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sz="1400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93083954331329"/>
                      <c:h val="0.125344239552274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B7-C047-9E6F-6A5D0B63063A}"/>
                </c:ext>
              </c:extLst>
            </c:dLbl>
            <c:dLbl>
              <c:idx val="2"/>
              <c:layout>
                <c:manualLayout>
                  <c:x val="-7.3064327413659036E-2"/>
                  <c:y val="5.2069311195645177E-3"/>
                </c:manualLayout>
              </c:layout>
              <c:tx>
                <c:rich>
                  <a:bodyPr/>
                  <a:lstStyle/>
                  <a:p>
                    <a:fld id="{7FC9691D-4AD6-A449-B244-45431AB0628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35CA453-1969-0045-8FC3-C6B24EDF13C2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B7-C047-9E6F-6A5D0B63063A}"/>
                </c:ext>
              </c:extLst>
            </c:dLbl>
            <c:dLbl>
              <c:idx val="3"/>
              <c:layout>
                <c:manualLayout>
                  <c:x val="-4.3849533800389112E-2"/>
                  <c:y val="-1.349490531196894E-3"/>
                </c:manualLayout>
              </c:layout>
              <c:tx>
                <c:rich>
                  <a:bodyPr/>
                  <a:lstStyle/>
                  <a:p>
                    <a:fld id="{2C3E2EDF-A813-3C42-ADE9-7C0582FC6480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[NOME CATEGORIA]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FB9E76A-4A1B-FE4D-9192-1D768414525A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B7-C047-9E6F-6A5D0B63063A}"/>
                </c:ext>
              </c:extLst>
            </c:dLbl>
            <c:dLbl>
              <c:idx val="4"/>
              <c:layout>
                <c:manualLayout>
                  <c:x val="-3.9938927755471365E-2"/>
                  <c:y val="2.8472527959812619E-2"/>
                </c:manualLayout>
              </c:layout>
              <c:tx>
                <c:rich>
                  <a:bodyPr/>
                  <a:lstStyle/>
                  <a:p>
                    <a:fld id="{E1CC80B9-E85B-CD4A-B781-00F53033EDEC}" type="CATEGORYNAME">
                      <a:rPr lang="en-US" dirty="0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DE7D6B19-74DC-3A4B-922E-8581392955FB}" type="PERCENTAGE">
                      <a:rPr lang="en-US" baseline="0" dirty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B7-C047-9E6F-6A5D0B63063A}"/>
                </c:ext>
              </c:extLst>
            </c:dLbl>
            <c:dLbl>
              <c:idx val="5"/>
              <c:layout>
                <c:manualLayout>
                  <c:x val="2.9764274928442226E-2"/>
                  <c:y val="-2.5140868044887733E-2"/>
                </c:manualLayout>
              </c:layout>
              <c:tx>
                <c:rich>
                  <a:bodyPr/>
                  <a:lstStyle/>
                  <a:p>
                    <a:fld id="{2EFFDB76-C2C1-894F-9516-28CE75F537FB}" type="CATEGORYNAME">
                      <a:rPr lang="en-US"/>
                      <a:pPr/>
                      <a:t>[NOME CATEGORIA]</a:t>
                    </a:fld>
                    <a:r>
                      <a:rPr lang="en-US" baseline="0" dirty="0"/>
                      <a:t>
</a:t>
                    </a:r>
                    <a:fld id="{87D21AE6-4315-0C4F-9B96-D9D7EC969902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FB7-C047-9E6F-6A5D0B6306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Foglio3!$A$52:$A$57</c:f>
              <c:strCache>
                <c:ptCount val="6"/>
                <c:pt idx="0">
                  <c:v>CONVERSIONE RYGB</c:v>
                </c:pt>
                <c:pt idx="1">
                  <c:v>DISTALIZZAZIONE ANSA</c:v>
                </c:pt>
                <c:pt idx="2">
                  <c:v>REVISIONE ANASTOMOSI</c:v>
                </c:pt>
                <c:pt idx="3">
                  <c:v>REVISIONE POUCH</c:v>
                </c:pt>
                <c:pt idx="4">
                  <c:v>REVISIONE POUCH + DISTALIZZAZIONE ANSA</c:v>
                </c:pt>
                <c:pt idx="5">
                  <c:v>NULLA PER ADERENZE</c:v>
                </c:pt>
              </c:strCache>
            </c:strRef>
          </c:cat>
          <c:val>
            <c:numRef>
              <c:f>Foglio3!$B$52:$B$57</c:f>
              <c:numCache>
                <c:formatCode>0.00%</c:formatCode>
                <c:ptCount val="6"/>
                <c:pt idx="0">
                  <c:v>0.30299999999999999</c:v>
                </c:pt>
                <c:pt idx="1">
                  <c:v>0.36399999999999999</c:v>
                </c:pt>
                <c:pt idx="2">
                  <c:v>9.0999999999999998E-2</c:v>
                </c:pt>
                <c:pt idx="3" formatCode="0%">
                  <c:v>0.182</c:v>
                </c:pt>
                <c:pt idx="4" formatCode="0%">
                  <c:v>6.0999999999999999E-2</c:v>
                </c:pt>
                <c:pt idx="5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B7-C047-9E6F-6A5D0B63063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87386948024865E-2"/>
          <c:y val="6.7694678086997639E-2"/>
          <c:w val="0.9838963969675677"/>
          <c:h val="0.83917108192298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Total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BMI pre-revision</c:v>
                </c:pt>
                <c:pt idx="1">
                  <c:v>BMI 3 months</c:v>
                </c:pt>
                <c:pt idx="2">
                  <c:v>BMI 6 months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29.3</c:v>
                </c:pt>
                <c:pt idx="2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8-9C40-A510-18093250322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WR patients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BMI pre-revision</c:v>
                </c:pt>
                <c:pt idx="1">
                  <c:v>BMI 3 months</c:v>
                </c:pt>
                <c:pt idx="2">
                  <c:v>BMI 6 months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33.9</c:v>
                </c:pt>
                <c:pt idx="1">
                  <c:v>31.6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8-9C40-A510-1809325032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26576976"/>
        <c:axId val="626168672"/>
      </c:barChart>
      <c:catAx>
        <c:axId val="112657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6168672"/>
        <c:crosses val="autoZero"/>
        <c:auto val="1"/>
        <c:lblAlgn val="ctr"/>
        <c:lblOffset val="100"/>
        <c:noMultiLvlLbl val="0"/>
      </c:catAx>
      <c:valAx>
        <c:axId val="626168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92-3141-A3D4-0424E27E21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92-3141-A3D4-0424E27E21F2}"/>
              </c:ext>
            </c:extLst>
          </c:dPt>
          <c:dLbls>
            <c:dLbl>
              <c:idx val="0"/>
              <c:layout>
                <c:manualLayout>
                  <c:x val="-0.20941121998511619"/>
                  <c:y val="4.45374341975521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92-3141-A3D4-0424E27E21F2}"/>
                </c:ext>
              </c:extLst>
            </c:dLbl>
            <c:dLbl>
              <c:idx val="1"/>
              <c:layout>
                <c:manualLayout>
                  <c:x val="0.21850760023736052"/>
                  <c:y val="-6.11387828778188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76654139306492"/>
                      <c:h val="0.101101793680126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92-3141-A3D4-0424E27E2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Foglio3!$A$81:$A$82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Foglio3!$B$81:$B$82</c:f>
              <c:numCache>
                <c:formatCode>0.00%</c:formatCode>
                <c:ptCount val="2"/>
                <c:pt idx="0">
                  <c:v>0.45400000000000001</c:v>
                </c:pt>
                <c:pt idx="1">
                  <c:v>0.54600000000000004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92-3141-A3D4-0424E27E21F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50513348887376"/>
          <c:y val="0.31407716609847453"/>
          <c:w val="0.42311192511587919"/>
          <c:h val="0.681606947165789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B0-674F-8063-EBA95F54F94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0-674F-8063-EBA95F54F94D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B0-674F-8063-EBA95F54F94D}"/>
              </c:ext>
            </c:extLst>
          </c:dPt>
          <c:dLbls>
            <c:dLbl>
              <c:idx val="0"/>
              <c:layout>
                <c:manualLayout>
                  <c:x val="-0.13459808667109197"/>
                  <c:y val="-9.80306633102127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0-674F-8063-EBA95F54F94D}"/>
                </c:ext>
              </c:extLst>
            </c:dLbl>
            <c:dLbl>
              <c:idx val="1"/>
              <c:layout>
                <c:manualLayout>
                  <c:x val="0.14536866650939442"/>
                  <c:y val="1.4797838741186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68916061179046"/>
                      <c:h val="6.5677444948698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2B0-674F-8063-EBA95F54F94D}"/>
                </c:ext>
              </c:extLst>
            </c:dLbl>
            <c:dLbl>
              <c:idx val="2"/>
              <c:layout>
                <c:manualLayout>
                  <c:x val="5.817074064460645E-2"/>
                  <c:y val="0.132846445630173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B0-674F-8063-EBA95F54F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Foglio3!$A$92:$A$94</c:f>
              <c:strCache>
                <c:ptCount val="3"/>
                <c:pt idx="0">
                  <c:v>BG</c:v>
                </c:pt>
                <c:pt idx="1">
                  <c:v>BG+SLEEVE</c:v>
                </c:pt>
                <c:pt idx="2">
                  <c:v>SLEEVE</c:v>
                </c:pt>
              </c:strCache>
            </c:strRef>
          </c:cat>
          <c:val>
            <c:numRef>
              <c:f>Foglio3!$B$92:$B$94</c:f>
              <c:numCache>
                <c:formatCode>0.00%</c:formatCode>
                <c:ptCount val="3"/>
                <c:pt idx="0">
                  <c:v>0.30299999999999999</c:v>
                </c:pt>
                <c:pt idx="1">
                  <c:v>9.0999999999999998E-2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B0-674F-8063-EBA95F54F9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348666462930804"/>
          <c:y val="1.3606923202525979E-5"/>
          <c:w val="0.37255994807903625"/>
          <c:h val="0.30543039922591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Foglio3!$A$99:$A$101</c:f>
              <c:strCache>
                <c:ptCount val="3"/>
                <c:pt idx="0">
                  <c:v>RIPRESA PONDERALE</c:v>
                </c:pt>
                <c:pt idx="1">
                  <c:v>REFLUSSO BILIARE</c:v>
                </c:pt>
                <c:pt idx="2">
                  <c:v>STENOSI</c:v>
                </c:pt>
              </c:strCache>
            </c:strRef>
          </c:cat>
          <c:val>
            <c:numRef>
              <c:f>Foglio3!$B$99:$B$101</c:f>
              <c:numCache>
                <c:formatCode>0.00%</c:formatCode>
                <c:ptCount val="3"/>
                <c:pt idx="0">
                  <c:v>0.66700000000000004</c:v>
                </c:pt>
                <c:pt idx="1">
                  <c:v>0.26700000000000002</c:v>
                </c:pt>
                <c:pt idx="2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8-F94B-A9BA-0E75A81912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77722048"/>
        <c:axId val="1477723776"/>
      </c:barChart>
      <c:catAx>
        <c:axId val="147772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7723776"/>
        <c:crosses val="autoZero"/>
        <c:auto val="1"/>
        <c:lblAlgn val="ctr"/>
        <c:lblOffset val="100"/>
        <c:noMultiLvlLbl val="0"/>
      </c:catAx>
      <c:valAx>
        <c:axId val="14777237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7772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33109-3A59-4E82-B9E9-4AFD1B93C7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79B27C-95A4-4A71-919E-454682CAC9C9}">
      <dgm:prSet custT="1"/>
      <dgm:spPr/>
      <dgm:t>
        <a:bodyPr/>
        <a:lstStyle/>
        <a:p>
          <a:r>
            <a:rPr lang="it-IT" sz="24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it-IT" sz="2400" b="0" i="0" dirty="0">
              <a:latin typeface="Calibri" panose="020F0502020204030204" pitchFamily="34" charset="0"/>
              <a:cs typeface="Calibri" panose="020F0502020204030204" pitchFamily="34" charset="0"/>
            </a:rPr>
            <a:t>n letteratura il </a:t>
          </a:r>
          <a:r>
            <a:rPr lang="it-IT" sz="2400" b="0" i="0" u="sng" dirty="0">
              <a:latin typeface="Calibri" panose="020F0502020204030204" pitchFamily="34" charset="0"/>
              <a:cs typeface="Calibri" panose="020F0502020204030204" pitchFamily="34" charset="0"/>
            </a:rPr>
            <a:t>tasso di revisione</a:t>
          </a:r>
          <a:r>
            <a:rPr lang="it-IT" sz="2400" b="0" i="0" dirty="0">
              <a:latin typeface="Calibri" panose="020F0502020204030204" pitchFamily="34" charset="0"/>
              <a:cs typeface="Calibri" panose="020F0502020204030204" pitchFamily="34" charset="0"/>
            </a:rPr>
            <a:t> riportato dell’OAGB varia </a:t>
          </a:r>
          <a:r>
            <a:rPr lang="it-IT" sz="2400" b="1" i="0" dirty="0">
              <a:latin typeface="Calibri" panose="020F0502020204030204" pitchFamily="34" charset="0"/>
              <a:cs typeface="Calibri" panose="020F0502020204030204" pitchFamily="34" charset="0"/>
            </a:rPr>
            <a:t>dal 2 al 5%. 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5FBAAE-F368-4F5A-98E3-E31F9B523B7C}" type="parTrans" cxnId="{24464ED0-8CCA-42DA-A5E2-1896DE17F12F}">
      <dgm:prSet/>
      <dgm:spPr/>
      <dgm:t>
        <a:bodyPr/>
        <a:lstStyle/>
        <a:p>
          <a:endParaRPr lang="en-US"/>
        </a:p>
      </dgm:t>
    </dgm:pt>
    <dgm:pt modelId="{5F661EBA-A832-4842-A074-4D05EE225E2D}" type="sibTrans" cxnId="{24464ED0-8CCA-42DA-A5E2-1896DE17F12F}">
      <dgm:prSet/>
      <dgm:spPr/>
      <dgm:t>
        <a:bodyPr/>
        <a:lstStyle/>
        <a:p>
          <a:endParaRPr lang="en-US"/>
        </a:p>
      </dgm:t>
    </dgm:pt>
    <dgm:pt modelId="{F92D4F1C-9216-4815-878D-7C3C770ECDD4}">
      <dgm:prSet/>
      <dgm:spPr/>
      <dgm:t>
        <a:bodyPr/>
        <a:lstStyle/>
        <a:p>
          <a:pPr>
            <a:buNone/>
          </a:pPr>
          <a:r>
            <a:rPr lang="it-IT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ause revisione o riconversione a normale anatomia dopo OAGB: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FDD922-4B37-41AE-B0BF-9A173C5AC75F}" type="parTrans" cxnId="{4F20E807-0A78-431F-8D28-6E9895974072}">
      <dgm:prSet/>
      <dgm:spPr/>
      <dgm:t>
        <a:bodyPr/>
        <a:lstStyle/>
        <a:p>
          <a:endParaRPr lang="en-US"/>
        </a:p>
      </dgm:t>
    </dgm:pt>
    <dgm:pt modelId="{507A26BB-CD98-41BE-B7A7-7C4616845634}" type="sibTrans" cxnId="{4F20E807-0A78-431F-8D28-6E9895974072}">
      <dgm:prSet/>
      <dgm:spPr/>
      <dgm:t>
        <a:bodyPr/>
        <a:lstStyle/>
        <a:p>
          <a:endParaRPr lang="en-US"/>
        </a:p>
      </dgm:t>
    </dgm:pt>
    <dgm:pt modelId="{BC55355F-C3E7-4AD7-B106-82AAB60F8DF2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malnutrizione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 da deficit proteico o eccessiva perdita di peso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6754A8-75F8-42AD-B92A-FAE9D8C4CE95}" type="parTrans" cxnId="{C3E9AF38-ACD5-416C-99FD-00A93560EB0F}">
      <dgm:prSet/>
      <dgm:spPr/>
      <dgm:t>
        <a:bodyPr/>
        <a:lstStyle/>
        <a:p>
          <a:endParaRPr lang="en-US"/>
        </a:p>
      </dgm:t>
    </dgm:pt>
    <dgm:pt modelId="{6DCA8AB8-FB85-4D5E-BAD0-A21536B87B76}" type="sibTrans" cxnId="{C3E9AF38-ACD5-416C-99FD-00A93560EB0F}">
      <dgm:prSet/>
      <dgm:spPr/>
      <dgm:t>
        <a:bodyPr/>
        <a:lstStyle/>
        <a:p>
          <a:endParaRPr lang="en-US"/>
        </a:p>
      </dgm:t>
    </dgm:pt>
    <dgm:pt modelId="{E3A6499F-D620-46D2-8D80-47CF5F7ABBD5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persistente malattia da </a:t>
          </a: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reflusso gastroesofageo 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(GERD)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0AFA16-D224-4AB3-9DA8-53A9B925DAE1}" type="parTrans" cxnId="{DE156960-FEFF-4699-B6AB-262EF42BB6F0}">
      <dgm:prSet/>
      <dgm:spPr/>
      <dgm:t>
        <a:bodyPr/>
        <a:lstStyle/>
        <a:p>
          <a:endParaRPr lang="en-US"/>
        </a:p>
      </dgm:t>
    </dgm:pt>
    <dgm:pt modelId="{612939A7-310D-486E-94FB-18F6AEFBC019}" type="sibTrans" cxnId="{DE156960-FEFF-4699-B6AB-262EF42BB6F0}">
      <dgm:prSet/>
      <dgm:spPr/>
      <dgm:t>
        <a:bodyPr/>
        <a:lstStyle/>
        <a:p>
          <a:endParaRPr lang="en-US"/>
        </a:p>
      </dgm:t>
    </dgm:pt>
    <dgm:pt modelId="{53DFF57F-B45F-45B6-9BCD-0BE8B04B1C6B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ulcera marginale </a:t>
          </a: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persistente (MU)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0127FF-DCFA-4B9C-B0F6-F1C9C2975999}" type="parTrans" cxnId="{13D42998-5328-425A-982F-FA9274939AE4}">
      <dgm:prSet/>
      <dgm:spPr/>
      <dgm:t>
        <a:bodyPr/>
        <a:lstStyle/>
        <a:p>
          <a:endParaRPr lang="en-US"/>
        </a:p>
      </dgm:t>
    </dgm:pt>
    <dgm:pt modelId="{CB833C84-4CBC-492B-9DFA-FD19F65EC4F3}" type="sibTrans" cxnId="{13D42998-5328-425A-982F-FA9274939AE4}">
      <dgm:prSet/>
      <dgm:spPr/>
      <dgm:t>
        <a:bodyPr/>
        <a:lstStyle/>
        <a:p>
          <a:endParaRPr lang="en-US"/>
        </a:p>
      </dgm:t>
    </dgm:pt>
    <dgm:pt modelId="{4CF0C904-F9B7-4BE4-8A7C-C3CCA2D2ADF1}">
      <dgm:prSet/>
      <dgm:spPr/>
      <dgm:t>
        <a:bodyPr/>
        <a:lstStyle/>
        <a:p>
          <a:pPr>
            <a:buFont typeface="+mj-lt"/>
            <a:buAutoNum type="arabicPeriod"/>
          </a:pPr>
          <a:r>
            <a:rPr lang="it-IT" b="0" i="0" dirty="0">
              <a:latin typeface="Calibri" panose="020F0502020204030204" pitchFamily="34" charset="0"/>
              <a:cs typeface="Calibri" panose="020F0502020204030204" pitchFamily="34" charset="0"/>
            </a:rPr>
            <a:t>perdita di peso inadeguata o </a:t>
          </a:r>
          <a:r>
            <a:rPr lang="it-IT" b="0" i="0" u="sng" dirty="0">
              <a:latin typeface="Calibri" panose="020F0502020204030204" pitchFamily="34" charset="0"/>
              <a:cs typeface="Calibri" panose="020F0502020204030204" pitchFamily="34" charset="0"/>
            </a:rPr>
            <a:t>ripresa del peso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BBE59F-DF3E-420B-87A7-BB8CAF316A82}" type="parTrans" cxnId="{92F3C239-27FC-41F2-92FF-9C8D2582F712}">
      <dgm:prSet/>
      <dgm:spPr/>
      <dgm:t>
        <a:bodyPr/>
        <a:lstStyle/>
        <a:p>
          <a:endParaRPr lang="en-US"/>
        </a:p>
      </dgm:t>
    </dgm:pt>
    <dgm:pt modelId="{2154053F-F56E-4A1E-AC9B-877F13B08B41}" type="sibTrans" cxnId="{92F3C239-27FC-41F2-92FF-9C8D2582F712}">
      <dgm:prSet/>
      <dgm:spPr/>
      <dgm:t>
        <a:bodyPr/>
        <a:lstStyle/>
        <a:p>
          <a:endParaRPr lang="en-US"/>
        </a:p>
      </dgm:t>
    </dgm:pt>
    <dgm:pt modelId="{80083936-31A3-C445-A3B9-9572BEC98539}" type="pres">
      <dgm:prSet presAssocID="{00E33109-3A59-4E82-B9E9-4AFD1B93C76F}" presName="Name0" presStyleCnt="0">
        <dgm:presLayoutVars>
          <dgm:dir/>
          <dgm:animLvl val="lvl"/>
          <dgm:resizeHandles val="exact"/>
        </dgm:presLayoutVars>
      </dgm:prSet>
      <dgm:spPr/>
    </dgm:pt>
    <dgm:pt modelId="{79BED37D-542F-7044-8C06-434B8AB91C8B}" type="pres">
      <dgm:prSet presAssocID="{B379B27C-95A4-4A71-919E-454682CAC9C9}" presName="linNode" presStyleCnt="0"/>
      <dgm:spPr/>
    </dgm:pt>
    <dgm:pt modelId="{B7E934F5-2035-354F-A722-B454F73C7185}" type="pres">
      <dgm:prSet presAssocID="{B379B27C-95A4-4A71-919E-454682CAC9C9}" presName="parentText" presStyleLbl="node1" presStyleIdx="0" presStyleCnt="1" custScaleX="83717" custScaleY="81846">
        <dgm:presLayoutVars>
          <dgm:chMax val="1"/>
          <dgm:bulletEnabled val="1"/>
        </dgm:presLayoutVars>
      </dgm:prSet>
      <dgm:spPr/>
    </dgm:pt>
    <dgm:pt modelId="{A9D6B428-44CC-534F-84EB-44D8FCFB167E}" type="pres">
      <dgm:prSet presAssocID="{B379B27C-95A4-4A71-919E-454682CAC9C9}" presName="descendantText" presStyleLbl="alignAccFollowNode1" presStyleIdx="0" presStyleCnt="1" custScaleY="90559">
        <dgm:presLayoutVars>
          <dgm:bulletEnabled val="1"/>
        </dgm:presLayoutVars>
      </dgm:prSet>
      <dgm:spPr/>
    </dgm:pt>
  </dgm:ptLst>
  <dgm:cxnLst>
    <dgm:cxn modelId="{4F20E807-0A78-431F-8D28-6E9895974072}" srcId="{B379B27C-95A4-4A71-919E-454682CAC9C9}" destId="{F92D4F1C-9216-4815-878D-7C3C770ECDD4}" srcOrd="0" destOrd="0" parTransId="{31FDD922-4B37-41AE-B0BF-9A173C5AC75F}" sibTransId="{507A26BB-CD98-41BE-B7A7-7C4616845634}"/>
    <dgm:cxn modelId="{C3E9AF38-ACD5-416C-99FD-00A93560EB0F}" srcId="{F92D4F1C-9216-4815-878D-7C3C770ECDD4}" destId="{BC55355F-C3E7-4AD7-B106-82AAB60F8DF2}" srcOrd="0" destOrd="0" parTransId="{D16754A8-75F8-42AD-B92A-FAE9D8C4CE95}" sibTransId="{6DCA8AB8-FB85-4D5E-BAD0-A21536B87B76}"/>
    <dgm:cxn modelId="{92F3C239-27FC-41F2-92FF-9C8D2582F712}" srcId="{F92D4F1C-9216-4815-878D-7C3C770ECDD4}" destId="{4CF0C904-F9B7-4BE4-8A7C-C3CCA2D2ADF1}" srcOrd="3" destOrd="0" parTransId="{9DBBE59F-DF3E-420B-87A7-BB8CAF316A82}" sibTransId="{2154053F-F56E-4A1E-AC9B-877F13B08B41}"/>
    <dgm:cxn modelId="{86395560-DB90-2048-AA81-49019E4245CD}" type="presOf" srcId="{53DFF57F-B45F-45B6-9BCD-0BE8B04B1C6B}" destId="{A9D6B428-44CC-534F-84EB-44D8FCFB167E}" srcOrd="0" destOrd="3" presId="urn:microsoft.com/office/officeart/2005/8/layout/vList5"/>
    <dgm:cxn modelId="{DE156960-FEFF-4699-B6AB-262EF42BB6F0}" srcId="{F92D4F1C-9216-4815-878D-7C3C770ECDD4}" destId="{E3A6499F-D620-46D2-8D80-47CF5F7ABBD5}" srcOrd="1" destOrd="0" parTransId="{D90AFA16-D224-4AB3-9DA8-53A9B925DAE1}" sibTransId="{612939A7-310D-486E-94FB-18F6AEFBC019}"/>
    <dgm:cxn modelId="{AE70BF61-1A29-DA49-B4B1-5A78D5F69504}" type="presOf" srcId="{4CF0C904-F9B7-4BE4-8A7C-C3CCA2D2ADF1}" destId="{A9D6B428-44CC-534F-84EB-44D8FCFB167E}" srcOrd="0" destOrd="4" presId="urn:microsoft.com/office/officeart/2005/8/layout/vList5"/>
    <dgm:cxn modelId="{376C0664-EB15-6A4D-BDDA-275AA7B70414}" type="presOf" srcId="{B379B27C-95A4-4A71-919E-454682CAC9C9}" destId="{B7E934F5-2035-354F-A722-B454F73C7185}" srcOrd="0" destOrd="0" presId="urn:microsoft.com/office/officeart/2005/8/layout/vList5"/>
    <dgm:cxn modelId="{DFDCBD7A-3034-A642-970A-966F62F1B0D6}" type="presOf" srcId="{00E33109-3A59-4E82-B9E9-4AFD1B93C76F}" destId="{80083936-31A3-C445-A3B9-9572BEC98539}" srcOrd="0" destOrd="0" presId="urn:microsoft.com/office/officeart/2005/8/layout/vList5"/>
    <dgm:cxn modelId="{07515085-2726-3F41-8BC0-4435414488CD}" type="presOf" srcId="{F92D4F1C-9216-4815-878D-7C3C770ECDD4}" destId="{A9D6B428-44CC-534F-84EB-44D8FCFB167E}" srcOrd="0" destOrd="0" presId="urn:microsoft.com/office/officeart/2005/8/layout/vList5"/>
    <dgm:cxn modelId="{13D42998-5328-425A-982F-FA9274939AE4}" srcId="{F92D4F1C-9216-4815-878D-7C3C770ECDD4}" destId="{53DFF57F-B45F-45B6-9BCD-0BE8B04B1C6B}" srcOrd="2" destOrd="0" parTransId="{510127FF-DCFA-4B9C-B0F6-F1C9C2975999}" sibTransId="{CB833C84-4CBC-492B-9DFA-FD19F65EC4F3}"/>
    <dgm:cxn modelId="{3D90B09C-297A-964A-8E88-8888616CFD98}" type="presOf" srcId="{BC55355F-C3E7-4AD7-B106-82AAB60F8DF2}" destId="{A9D6B428-44CC-534F-84EB-44D8FCFB167E}" srcOrd="0" destOrd="1" presId="urn:microsoft.com/office/officeart/2005/8/layout/vList5"/>
    <dgm:cxn modelId="{24464ED0-8CCA-42DA-A5E2-1896DE17F12F}" srcId="{00E33109-3A59-4E82-B9E9-4AFD1B93C76F}" destId="{B379B27C-95A4-4A71-919E-454682CAC9C9}" srcOrd="0" destOrd="0" parTransId="{E95FBAAE-F368-4F5A-98E3-E31F9B523B7C}" sibTransId="{5F661EBA-A832-4842-A074-4D05EE225E2D}"/>
    <dgm:cxn modelId="{83DCEFFE-E537-FC47-BD75-22CD0F053E57}" type="presOf" srcId="{E3A6499F-D620-46D2-8D80-47CF5F7ABBD5}" destId="{A9D6B428-44CC-534F-84EB-44D8FCFB167E}" srcOrd="0" destOrd="2" presId="urn:microsoft.com/office/officeart/2005/8/layout/vList5"/>
    <dgm:cxn modelId="{64C2F9B5-0952-D245-AB9A-8C1DB16A56CE}" type="presParOf" srcId="{80083936-31A3-C445-A3B9-9572BEC98539}" destId="{79BED37D-542F-7044-8C06-434B8AB91C8B}" srcOrd="0" destOrd="0" presId="urn:microsoft.com/office/officeart/2005/8/layout/vList5"/>
    <dgm:cxn modelId="{A4BD3AA4-0FBF-A24B-9075-318A6CD3DB72}" type="presParOf" srcId="{79BED37D-542F-7044-8C06-434B8AB91C8B}" destId="{B7E934F5-2035-354F-A722-B454F73C7185}" srcOrd="0" destOrd="0" presId="urn:microsoft.com/office/officeart/2005/8/layout/vList5"/>
    <dgm:cxn modelId="{51B10C02-2E97-0B4A-A33D-216659101BF5}" type="presParOf" srcId="{79BED37D-542F-7044-8C06-434B8AB91C8B}" destId="{A9D6B428-44CC-534F-84EB-44D8FCFB16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B428-44CC-534F-84EB-44D8FCFB167E}">
      <dsp:nvSpPr>
        <dsp:cNvPr id="0" name=""/>
        <dsp:cNvSpPr/>
      </dsp:nvSpPr>
      <dsp:spPr>
        <a:xfrm rot="5400000">
          <a:off x="5373014" y="-1653321"/>
          <a:ext cx="2226253" cy="63795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ause revisione o riconversione a normale anatomia dopo OAGB: 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malnutrizione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da deficit proteico o eccessiva perdita di peso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persistente malattia da </a:t>
          </a: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reflusso gastroesofageo 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(GERD)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ulcera marginale </a:t>
          </a: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persistente (MU)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8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perdita di peso inadeguata o </a:t>
          </a:r>
          <a:r>
            <a:rPr lang="it-IT" sz="18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ripresa del peso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296353" y="532017"/>
        <a:ext cx="6270899" cy="2008899"/>
      </dsp:txXfrm>
    </dsp:sp>
    <dsp:sp modelId="{B7E934F5-2035-354F-A722-B454F73C7185}">
      <dsp:nvSpPr>
        <dsp:cNvPr id="0" name=""/>
        <dsp:cNvSpPr/>
      </dsp:nvSpPr>
      <dsp:spPr>
        <a:xfrm>
          <a:off x="292158" y="278930"/>
          <a:ext cx="3004194" cy="2515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it-IT" sz="2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n letteratura il </a:t>
          </a:r>
          <a:r>
            <a:rPr lang="it-IT" sz="2400" b="0" i="0" u="sng" kern="1200" dirty="0">
              <a:latin typeface="Calibri" panose="020F0502020204030204" pitchFamily="34" charset="0"/>
              <a:cs typeface="Calibri" panose="020F0502020204030204" pitchFamily="34" charset="0"/>
            </a:rPr>
            <a:t>tasso di revisione</a:t>
          </a:r>
          <a:r>
            <a:rPr lang="it-IT" sz="2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 riportato dell’OAGB varia </a:t>
          </a:r>
          <a:r>
            <a:rPr lang="it-IT" sz="2400" b="1" i="0" kern="1200" dirty="0">
              <a:latin typeface="Calibri" panose="020F0502020204030204" pitchFamily="34" charset="0"/>
              <a:cs typeface="Calibri" panose="020F0502020204030204" pitchFamily="34" charset="0"/>
            </a:rPr>
            <a:t>dal 2 al 5%. 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4934" y="401706"/>
        <a:ext cx="2758642" cy="226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C46B9-6285-8B48-B7E4-358EBFFD8470}" type="datetimeFigureOut">
              <a:rPr lang="it-IT" smtClean="0"/>
              <a:t>08/05/24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C638-384E-B64D-8FB2-758D0602B8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9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6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738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97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10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34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61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54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37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77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411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94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9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80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C638-384E-B64D-8FB2-758D0602B87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9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15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8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7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4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55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8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  <p:sldLayoutId id="2147483763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8771" y="0"/>
            <a:ext cx="5595850" cy="4353961"/>
          </a:xfrm>
        </p:spPr>
        <p:txBody>
          <a:bodyPr>
            <a:noAutofit/>
          </a:bodyPr>
          <a:lstStyle/>
          <a:p>
            <a: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REVISIONE DOPO ONE ANASTOMOSIS GASTRIC BYPASS (OAGB) PER OBESITA’ PATOLOGICA: </a:t>
            </a:r>
            <a:b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kern="1200" cap="all" spc="5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ESPERIENZA DI TRE ANNI (2020-2023) IN UN SINGOLO CENTRO</a:t>
            </a:r>
            <a:endParaRPr lang="it-IT" sz="32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9584" y="4700788"/>
            <a:ext cx="5595850" cy="1602518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1600" b="1" dirty="0">
                <a:solidFill>
                  <a:srgbClr val="FFC000"/>
                </a:solidFill>
              </a:rPr>
              <a:t>DOTT.SSA francesca serio</a:t>
            </a:r>
          </a:p>
          <a:p>
            <a:pPr algn="ctr"/>
            <a:r>
              <a:rPr lang="it-IT" sz="1600" b="1" dirty="0">
                <a:solidFill>
                  <a:srgbClr val="FFC000"/>
                </a:solidFill>
              </a:rPr>
              <a:t>Università di </a:t>
            </a:r>
            <a:r>
              <a:rPr lang="it-IT" sz="1600" b="1" dirty="0" err="1">
                <a:solidFill>
                  <a:srgbClr val="FFC000"/>
                </a:solidFill>
              </a:rPr>
              <a:t>roma</a:t>
            </a:r>
            <a:r>
              <a:rPr lang="it-IT" sz="1600" b="1" dirty="0">
                <a:solidFill>
                  <a:srgbClr val="FFC000"/>
                </a:solidFill>
              </a:rPr>
              <a:t> </a:t>
            </a:r>
            <a:r>
              <a:rPr lang="it-IT" sz="1600" b="1" dirty="0" err="1">
                <a:solidFill>
                  <a:srgbClr val="FFC000"/>
                </a:solidFill>
              </a:rPr>
              <a:t>tor</a:t>
            </a:r>
            <a:r>
              <a:rPr lang="it-IT" sz="1600" b="1" dirty="0">
                <a:solidFill>
                  <a:srgbClr val="FFC000"/>
                </a:solidFill>
              </a:rPr>
              <a:t> vergata</a:t>
            </a:r>
          </a:p>
          <a:p>
            <a:pPr algn="ctr"/>
            <a:r>
              <a:rPr lang="it-IT" sz="1600" b="1" dirty="0">
                <a:solidFill>
                  <a:srgbClr val="FFC000"/>
                </a:solidFill>
              </a:rPr>
              <a:t>OSPEDALE SAN CARLO DI NANCY</a:t>
            </a:r>
          </a:p>
          <a:p>
            <a:pPr algn="ctr"/>
            <a:r>
              <a:rPr lang="it-IT" sz="1600" b="1" dirty="0">
                <a:solidFill>
                  <a:srgbClr val="FFC000"/>
                </a:solidFill>
              </a:rPr>
              <a:t>Direttore prof. P. gentileschi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ED22-41F6-792C-A8FC-00406FA8A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5828B-578E-E2A5-AF01-871159F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208" y="114299"/>
            <a:ext cx="5645727" cy="575206"/>
          </a:xfrm>
        </p:spPr>
        <p:txBody>
          <a:bodyPr>
            <a:normAutofit fontScale="90000"/>
          </a:bodyPr>
          <a:lstStyle/>
          <a:p>
            <a:r>
              <a:rPr lang="it-IT" dirty="0"/>
              <a:t>RISULTATI 4 – ANDAMENTO BMI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0794F17-7727-DFF5-FC97-D58A774AC9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139721"/>
              </p:ext>
            </p:extLst>
          </p:nvPr>
        </p:nvGraphicFramePr>
        <p:xfrm>
          <a:off x="969818" y="983673"/>
          <a:ext cx="10252364" cy="491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680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5D6CA-228B-4247-5785-C5005451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A85F1-A938-313B-E72D-4CFC7671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582" y="172939"/>
            <a:ext cx="8492835" cy="575206"/>
          </a:xfrm>
        </p:spPr>
        <p:txBody>
          <a:bodyPr>
            <a:normAutofit fontScale="90000"/>
          </a:bodyPr>
          <a:lstStyle/>
          <a:p>
            <a:r>
              <a:rPr lang="it-IT" dirty="0"/>
              <a:t>RISULTATI 5 – INTERVENTI PRECEDENTI A OAGB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D82AB1-82B3-4F1B-D688-522B0F7E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80" y="1071214"/>
            <a:ext cx="1652096" cy="543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/33 (45,4%) 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9B89A3D-C549-93F3-B9CA-96063881C54A}"/>
              </a:ext>
            </a:extLst>
          </p:cNvPr>
          <p:cNvGrpSpPr/>
          <p:nvPr/>
        </p:nvGrpSpPr>
        <p:grpSpPr>
          <a:xfrm>
            <a:off x="153930" y="1508761"/>
            <a:ext cx="8304289" cy="3672839"/>
            <a:chOff x="348240" y="1508761"/>
            <a:chExt cx="8304289" cy="3672839"/>
          </a:xfrm>
        </p:grpSpPr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649E75CD-8BC3-B3E4-6316-4E2653A8A165}"/>
                </a:ext>
              </a:extLst>
            </p:cNvPr>
            <p:cNvCxnSpPr/>
            <p:nvPr/>
          </p:nvCxnSpPr>
          <p:spPr>
            <a:xfrm>
              <a:off x="2603038" y="2337243"/>
              <a:ext cx="3053483" cy="361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8E74EEE6-D4EF-CBC7-8FDC-219CBABF14DC}"/>
                </a:ext>
              </a:extLst>
            </p:cNvPr>
            <p:cNvCxnSpPr/>
            <p:nvPr/>
          </p:nvCxnSpPr>
          <p:spPr>
            <a:xfrm flipH="1">
              <a:off x="2906233" y="4432588"/>
              <a:ext cx="2871112" cy="557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78212B6-96CF-3655-D1BA-11B768643296}"/>
                </a:ext>
              </a:extLst>
            </p:cNvPr>
            <p:cNvGrpSpPr/>
            <p:nvPr/>
          </p:nvGrpSpPr>
          <p:grpSpPr>
            <a:xfrm>
              <a:off x="348240" y="1508761"/>
              <a:ext cx="8304289" cy="3672839"/>
              <a:chOff x="348240" y="1508761"/>
              <a:chExt cx="8304289" cy="3672839"/>
            </a:xfrm>
          </p:grpSpPr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D8536CB7-A597-7DA4-9AA6-7732C5BC13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0635856"/>
                  </p:ext>
                </p:extLst>
              </p:nvPr>
            </p:nvGraphicFramePr>
            <p:xfrm>
              <a:off x="348240" y="1870363"/>
              <a:ext cx="4509596" cy="331123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2" name="Grafico 11">
                <a:extLst>
                  <a:ext uri="{FF2B5EF4-FFF2-40B4-BE49-F238E27FC236}">
                    <a16:creationId xmlns:a16="http://schemas.microsoft.com/office/drawing/2014/main" id="{465231D6-ACD9-4C93-7AE5-3ACD90A6E8C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02972545"/>
                  </p:ext>
                </p:extLst>
              </p:nvPr>
            </p:nvGraphicFramePr>
            <p:xfrm>
              <a:off x="3917640" y="1508761"/>
              <a:ext cx="4734889" cy="32336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97FBAEC8-5279-3073-BA96-29E270B68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317115"/>
              </p:ext>
            </p:extLst>
          </p:nvPr>
        </p:nvGraphicFramePr>
        <p:xfrm>
          <a:off x="7034142" y="1223969"/>
          <a:ext cx="4158365" cy="44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98660-559F-E56A-710C-6E7F73358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A8EDBF-FDB6-CC37-1655-542492B2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705" y="172939"/>
            <a:ext cx="7894590" cy="575206"/>
          </a:xfrm>
        </p:spPr>
        <p:txBody>
          <a:bodyPr>
            <a:normAutofit/>
          </a:bodyPr>
          <a:lstStyle/>
          <a:p>
            <a:r>
              <a:rPr lang="it-IT" dirty="0"/>
              <a:t>RISULTATI 6 – DEGENZA E COMPLICANZE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DDCA0B-E1DB-07C3-57EA-19778C682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59" y="1245017"/>
            <a:ext cx="4297651" cy="424138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u="sng" dirty="0">
                <a:latin typeface="Calibri" panose="020F0502020204030204" pitchFamily="34" charset="0"/>
                <a:cs typeface="Calibri" panose="020F0502020204030204" pitchFamily="34" charset="0"/>
              </a:rPr>
              <a:t>DEGENZA MEDIA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4,4 giorni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(MAX 40 MIN 1)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2/33 (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6,1%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sanguinamento post-operatorio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trattato con trasfusioni (degenza di 5 e 7 gg)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1/33 (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melena post-operatoria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trattata conservativamente (degenza 5 gg)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1/33 (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3%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ulcera anastomotica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complicata da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perforazione intestinale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infezione da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Clostridium Difficile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due ulteriori re-interventi (degenza 40 gg)</a:t>
            </a:r>
          </a:p>
          <a:p>
            <a:pPr marL="0" indent="0">
              <a:buNone/>
            </a:pP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EE5B892-E37C-8D3E-0F1E-B4FA5A8BB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18441"/>
              </p:ext>
            </p:extLst>
          </p:nvPr>
        </p:nvGraphicFramePr>
        <p:xfrm>
          <a:off x="5556740" y="1939178"/>
          <a:ext cx="5443768" cy="285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7077">
                  <a:extLst>
                    <a:ext uri="{9D8B030D-6E8A-4147-A177-3AD203B41FA5}">
                      <a16:colId xmlns:a16="http://schemas.microsoft.com/office/drawing/2014/main" val="3486056250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696561359"/>
                    </a:ext>
                  </a:extLst>
                </a:gridCol>
              </a:tblGrid>
              <a:tr h="407580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Late post-operative complications (90 days)</a:t>
                      </a:r>
                      <a:endParaRPr lang="it-IT" sz="3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457176"/>
                  </a:ext>
                </a:extLst>
              </a:tr>
              <a:tr h="4075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  </a:t>
                      </a:r>
                      <a:r>
                        <a:rPr lang="en-GB" sz="1600" dirty="0">
                          <a:effectLst/>
                        </a:rPr>
                        <a:t>Biliary reflux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3 (9.0)</a:t>
                      </a:r>
                      <a:endParaRPr lang="it-IT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extLst>
                  <a:ext uri="{0D108BD9-81ED-4DB2-BD59-A6C34878D82A}">
                    <a16:rowId xmlns:a16="http://schemas.microsoft.com/office/drawing/2014/main" val="4224500089"/>
                  </a:ext>
                </a:extLst>
              </a:tr>
              <a:tr h="407580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  Incisional hernia</a:t>
                      </a:r>
                      <a:endParaRPr lang="it-IT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3 (9.0)</a:t>
                      </a:r>
                      <a:endParaRPr lang="it-IT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extLst>
                  <a:ext uri="{0D108BD9-81ED-4DB2-BD59-A6C34878D82A}">
                    <a16:rowId xmlns:a16="http://schemas.microsoft.com/office/drawing/2014/main" val="662255527"/>
                  </a:ext>
                </a:extLst>
              </a:tr>
              <a:tr h="407580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  Constipation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1 (3.0)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extLst>
                  <a:ext uri="{0D108BD9-81ED-4DB2-BD59-A6C34878D82A}">
                    <a16:rowId xmlns:a16="http://schemas.microsoft.com/office/drawing/2014/main" val="1584404233"/>
                  </a:ext>
                </a:extLst>
              </a:tr>
              <a:tr h="407580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  Diarrhea</a:t>
                      </a:r>
                      <a:endParaRPr lang="it-IT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1 (3.0)</a:t>
                      </a:r>
                      <a:endParaRPr lang="it-IT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extLst>
                  <a:ext uri="{0D108BD9-81ED-4DB2-BD59-A6C34878D82A}">
                    <a16:rowId xmlns:a16="http://schemas.microsoft.com/office/drawing/2014/main" val="2715053821"/>
                  </a:ext>
                </a:extLst>
              </a:tr>
              <a:tr h="407580"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  Biliary colic</a:t>
                      </a:r>
                      <a:endParaRPr lang="it-IT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>
                          <a:effectLst/>
                        </a:rPr>
                        <a:t>1 (3.0)</a:t>
                      </a:r>
                      <a:endParaRPr lang="it-IT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extLst>
                  <a:ext uri="{0D108BD9-81ED-4DB2-BD59-A6C34878D82A}">
                    <a16:rowId xmlns:a16="http://schemas.microsoft.com/office/drawing/2014/main" val="1052387251"/>
                  </a:ext>
                </a:extLst>
              </a:tr>
              <a:tr h="407580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  Malabsorption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effectLst/>
                        </a:rPr>
                        <a:t>1 (3.0)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80" marR="62280" marT="0" marB="0" anchor="ctr"/>
                </a:tc>
                <a:extLst>
                  <a:ext uri="{0D108BD9-81ED-4DB2-BD59-A6C34878D82A}">
                    <a16:rowId xmlns:a16="http://schemas.microsoft.com/office/drawing/2014/main" val="351534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61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4574B-44FE-1B9D-2A9D-5C8286F2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15681-B751-9098-ED7A-5F685F08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81" y="143619"/>
            <a:ext cx="3138238" cy="575206"/>
          </a:xfrm>
        </p:spPr>
        <p:txBody>
          <a:bodyPr>
            <a:normAutofit fontScale="90000"/>
          </a:bodyPr>
          <a:lstStyle/>
          <a:p>
            <a:r>
              <a:rPr lang="it-IT" sz="3100" dirty="0"/>
              <a:t>DISCUSSIONE</a:t>
            </a:r>
            <a:r>
              <a:rPr lang="it-IT" dirty="0"/>
              <a:t> 1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77AE3EEF-6783-9137-2AD4-5F2D03650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144662"/>
              </p:ext>
            </p:extLst>
          </p:nvPr>
        </p:nvGraphicFramePr>
        <p:xfrm>
          <a:off x="1006633" y="1480104"/>
          <a:ext cx="5282407" cy="4017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167">
                  <a:extLst>
                    <a:ext uri="{9D8B030D-6E8A-4147-A177-3AD203B41FA5}">
                      <a16:colId xmlns:a16="http://schemas.microsoft.com/office/drawing/2014/main" val="3156528237"/>
                    </a:ext>
                  </a:extLst>
                </a:gridCol>
                <a:gridCol w="1819967">
                  <a:extLst>
                    <a:ext uri="{9D8B030D-6E8A-4147-A177-3AD203B41FA5}">
                      <a16:colId xmlns:a16="http://schemas.microsoft.com/office/drawing/2014/main" val="1352111038"/>
                    </a:ext>
                  </a:extLst>
                </a:gridCol>
                <a:gridCol w="2005273">
                  <a:extLst>
                    <a:ext uri="{9D8B030D-6E8A-4147-A177-3AD203B41FA5}">
                      <a16:colId xmlns:a16="http://schemas.microsoft.com/office/drawing/2014/main" val="2805837119"/>
                    </a:ext>
                  </a:extLst>
                </a:gridCol>
              </a:tblGrid>
              <a:tr h="97367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INDICAZIONE A REVISIONE OAGB (PAZIENTI 33)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rgbClr val="CF8D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5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INDICAZIONE A REVISIONE OAGB Studio Musella et Al (PAZIENTI 181)</a:t>
                      </a:r>
                      <a:endParaRPr lang="it-IT" sz="12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26F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42979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Ripresa ponderale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  <a:endParaRPr lang="it-IT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8088085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Reflusso biliare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22%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45,30%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2891385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Stenosi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it-IT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5247666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Ulcere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11,50%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9230956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Malassorbimento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8,80%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661111"/>
                  </a:ext>
                </a:extLst>
              </a:tr>
              <a:tr h="3903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Fistola gastro-enterica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4285629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Diarrea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1,60%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4429838"/>
                  </a:ext>
                </a:extLst>
              </a:tr>
              <a:tr h="36196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Ipoglicemia reattiva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1,10%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86173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578942-D212-1BDF-4958-A669F8FA53FA}"/>
              </a:ext>
            </a:extLst>
          </p:cNvPr>
          <p:cNvSpPr txBox="1"/>
          <p:nvPr/>
        </p:nvSpPr>
        <p:spPr>
          <a:xfrm>
            <a:off x="6591300" y="1712399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Discrepanza del campione in analisi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10 pz con ripresa ponderale avevano già eseguito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altri interventi di chirurgia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prima dell’OAGB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t-IT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derenze pericardiali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dopo BG, probabilmente nella conversione ad OAGB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 alla 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creazione di una </a:t>
            </a:r>
            <a:r>
              <a:rPr lang="it-IT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pouch</a:t>
            </a:r>
            <a:r>
              <a:rPr lang="it-I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più ampia</a:t>
            </a:r>
            <a:r>
              <a:rPr lang="it-IT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(la sequenza di interventi influisce sul dimagrimento)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4272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D9EE8-CD70-3705-B059-97BC1BC51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FA459E-EE30-8F21-0C6D-E2EB36B4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015" y="143619"/>
            <a:ext cx="3187970" cy="575206"/>
          </a:xfrm>
        </p:spPr>
        <p:txBody>
          <a:bodyPr/>
          <a:lstStyle/>
          <a:p>
            <a:r>
              <a:rPr lang="it-IT" dirty="0"/>
              <a:t>DISCUSSIONE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A2E2CA-CF18-B52D-33DC-CDD7EFDEF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14" y="1664144"/>
            <a:ext cx="8458171" cy="35297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letteratura il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TASSO DI COMPLICANZE 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dopo chirurgia di revisione successiva a OAGB varia </a:t>
            </a:r>
            <a:r>
              <a:rPr lang="it-I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 5% al 35%. </a:t>
            </a:r>
          </a:p>
          <a:p>
            <a:pPr algn="just">
              <a:lnSpc>
                <a:spcPct val="150000"/>
              </a:lnSpc>
            </a:pP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nostro tasso complessivo di complicanze del </a:t>
            </a:r>
            <a:r>
              <a:rPr lang="it-IT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12%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permette di affermare che le tecniche utilizzate presentano </a:t>
            </a:r>
            <a:r>
              <a:rPr lang="it-IT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profilo accettabile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it-IT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9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52E7-E688-44A5-7B59-8800508B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AA635-2352-204E-D1D4-EF41305A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815" y="143619"/>
            <a:ext cx="2832370" cy="575206"/>
          </a:xfrm>
        </p:spPr>
        <p:txBody>
          <a:bodyPr/>
          <a:lstStyle/>
          <a:p>
            <a:r>
              <a:rPr lang="it-IT" dirty="0"/>
              <a:t>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ED1D14-1116-042B-C643-2B939057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28" y="975693"/>
            <a:ext cx="10203845" cy="5959820"/>
          </a:xfrm>
        </p:spPr>
        <p:txBody>
          <a:bodyPr>
            <a:noAutofit/>
          </a:bodyPr>
          <a:lstStyle/>
          <a:p>
            <a:r>
              <a:rPr lang="it-IT" sz="215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utti gli approcci 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chirurgici di revisione sono </a:t>
            </a:r>
            <a:r>
              <a:rPr lang="it-IT" sz="21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efficaci nel calo ponderale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risultati preliminari di un follow-up 6 mesi, indicano che la </a:t>
            </a:r>
            <a:r>
              <a:rPr lang="it-IT" sz="215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conversione al Roux-en-Y </a:t>
            </a:r>
            <a:r>
              <a:rPr lang="it-IT" sz="215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Gastric</a:t>
            </a:r>
            <a:r>
              <a:rPr lang="it-IT" sz="215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Bypass (RYGB)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 il trattamento del reflusso ha prodotto buoni risultat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i, confermando quanto riportato in letteratura.</a:t>
            </a:r>
          </a:p>
          <a:p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i pazienti che hanno 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già subito un BG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sembra che la </a:t>
            </a:r>
            <a:r>
              <a:rPr lang="it-IT" sz="215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conversione al RYGB sia una scelta migliore rispetto all'OAGB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Questo suggerisce l'importanza di </a:t>
            </a:r>
            <a:r>
              <a:rPr lang="it-IT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valutare la storia clinica dei pazienti </a:t>
            </a:r>
            <a:r>
              <a:rPr lang="it-IT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 momento di prendere decisioni riguardanti la chirurgia revisionale.</a:t>
            </a:r>
          </a:p>
          <a:p>
            <a:r>
              <a:rPr lang="it-IT" sz="21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it-IT" sz="2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ristrettezza del campione e la brevità del follow up rendono i tassi di complicanze delle operazioni di revisione successive a OAGB difficilmente comparabili con altre procedure di chirurgia </a:t>
            </a:r>
            <a:r>
              <a:rPr lang="it-IT" sz="215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bariatrica</a:t>
            </a:r>
            <a:r>
              <a:rPr lang="it-IT" sz="21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revisione. </a:t>
            </a:r>
            <a:r>
              <a:rPr lang="it-IT" sz="215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Sono necessari ulteriori studi prospettici longitudinali.</a:t>
            </a:r>
            <a:endParaRPr lang="it-IT" sz="215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it-IT" sz="2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215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endParaRPr lang="it-IT" sz="215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endParaRPr lang="it-IT" sz="2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6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1670" y="2495282"/>
            <a:ext cx="5232042" cy="1867436"/>
          </a:xfrm>
        </p:spPr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C22E14B-4FF3-5229-CA86-75E25F372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polpo, disegno, schizzo, Invertebrati marini&#10;&#10;Descrizione generata automaticamente">
            <a:extLst>
              <a:ext uri="{FF2B5EF4-FFF2-40B4-BE49-F238E27FC236}">
                <a16:creationId xmlns:a16="http://schemas.microsoft.com/office/drawing/2014/main" id="{D82403C9-37E3-E84F-4711-C108A50A8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01" b="8624"/>
          <a:stretch/>
        </p:blipFill>
        <p:spPr>
          <a:xfrm>
            <a:off x="6096000" y="-2"/>
            <a:ext cx="6096000" cy="685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6B968A-A417-B33C-613C-7B1B45542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97B987-5BAA-F5F8-0428-D3CB85FDA1E2}"/>
              </a:ext>
            </a:extLst>
          </p:cNvPr>
          <p:cNvSpPr txBox="1"/>
          <p:nvPr/>
        </p:nvSpPr>
        <p:spPr>
          <a:xfrm>
            <a:off x="1044120" y="1380735"/>
            <a:ext cx="4885625" cy="4545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OAGB: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Gastroplastica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gastrodigiunostomia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antecolica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(1,5-2,5 m)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Minori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difficoltà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tecniche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(unica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anastomosi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tempi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operatori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conversione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(RYGB, SG)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Perdita di peso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risoluzione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DMII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paragonabili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RYGB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Mancanza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un’ansa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biliopancreatica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isolata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causa di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reflusso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biliare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ulcere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marginali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5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egnaposto contenuto 2">
            <a:extLst>
              <a:ext uri="{FF2B5EF4-FFF2-40B4-BE49-F238E27FC236}">
                <a16:creationId xmlns:a16="http://schemas.microsoft.com/office/drawing/2014/main" id="{0BCD5FF8-5432-4FFF-6AEA-63E47875E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360759"/>
              </p:ext>
            </p:extLst>
          </p:nvPr>
        </p:nvGraphicFramePr>
        <p:xfrm>
          <a:off x="1140178" y="3576013"/>
          <a:ext cx="9968089" cy="307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magine 8" descr="Immagine che contiene testo, Carattere, schermata&#10;&#10;Descrizione generata automaticamente">
            <a:extLst>
              <a:ext uri="{FF2B5EF4-FFF2-40B4-BE49-F238E27FC236}">
                <a16:creationId xmlns:a16="http://schemas.microsoft.com/office/drawing/2014/main" id="{20B20AA7-62B9-0830-4621-35AC04359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73" y="45023"/>
            <a:ext cx="5871873" cy="1922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02D5C7C9-429B-AC2B-C489-04DCAE7A93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9978" y="1130930"/>
            <a:ext cx="5382257" cy="1459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egnaposto contenuto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A42F5879-785F-3169-EBE1-6D30D6FCB1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0178" y="2249562"/>
            <a:ext cx="7446179" cy="14598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05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46C62C06-2804-1A27-7E1B-AE8A2E81E080}"/>
              </a:ext>
            </a:extLst>
          </p:cNvPr>
          <p:cNvGrpSpPr/>
          <p:nvPr/>
        </p:nvGrpSpPr>
        <p:grpSpPr>
          <a:xfrm>
            <a:off x="1717963" y="2171422"/>
            <a:ext cx="9199433" cy="1200329"/>
            <a:chOff x="2064327" y="2196583"/>
            <a:chExt cx="9199433" cy="1200329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6B644FD-C3E4-C193-835C-ADF2E03C5FAA}"/>
                </a:ext>
              </a:extLst>
            </p:cNvPr>
            <p:cNvSpPr txBox="1"/>
            <p:nvPr/>
          </p:nvSpPr>
          <p:spPr>
            <a:xfrm>
              <a:off x="2064327" y="2196583"/>
              <a:ext cx="3545154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ULCERA MARGINALE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(0,2-8%)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Paragonabile a RYGB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PPI x6 mesi effetti preventivi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Conversione a RYGB o SG</a:t>
              </a:r>
            </a:p>
          </p:txBody>
        </p:sp>
        <p:pic>
          <p:nvPicPr>
            <p:cNvPr id="16" name="Immagine 15" descr="Immagine che contiene testo, Carattere, schermata&#10;&#10;Descrizione generata automaticamente">
              <a:extLst>
                <a:ext uri="{FF2B5EF4-FFF2-40B4-BE49-F238E27FC236}">
                  <a16:creationId xmlns:a16="http://schemas.microsoft.com/office/drawing/2014/main" id="{0A7C24C4-443F-B8AA-53A8-497D00A1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4733" y="2196583"/>
              <a:ext cx="5379027" cy="1197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24BFB03-78D8-E205-2E11-88886C4021E2}"/>
              </a:ext>
            </a:extLst>
          </p:cNvPr>
          <p:cNvGrpSpPr/>
          <p:nvPr/>
        </p:nvGrpSpPr>
        <p:grpSpPr>
          <a:xfrm>
            <a:off x="1717963" y="643588"/>
            <a:ext cx="8520546" cy="1366583"/>
            <a:chOff x="2064327" y="960968"/>
            <a:chExt cx="7758549" cy="1200329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17AFCC0-E856-770B-0866-1A9B383EC8FF}"/>
                </a:ext>
              </a:extLst>
            </p:cNvPr>
            <p:cNvSpPr txBox="1"/>
            <p:nvPr/>
          </p:nvSpPr>
          <p:spPr>
            <a:xfrm>
              <a:off x="2064327" y="960968"/>
              <a:ext cx="3228109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GERD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(0-30%)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Conversione a RYGB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La presenza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-operatoria è controindicazione ad OAGB</a:t>
              </a:r>
            </a:p>
          </p:txBody>
        </p:sp>
        <p:pic>
          <p:nvPicPr>
            <p:cNvPr id="18" name="Immagine 17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06E6F9C7-C8CD-4A8A-AA68-60E90DCF2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831" y="965867"/>
              <a:ext cx="4266045" cy="11954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7FF3D40-6A2B-78CE-B694-306DAEDEE10C}"/>
              </a:ext>
            </a:extLst>
          </p:cNvPr>
          <p:cNvGrpSpPr/>
          <p:nvPr/>
        </p:nvGrpSpPr>
        <p:grpSpPr>
          <a:xfrm>
            <a:off x="1717963" y="3494581"/>
            <a:ext cx="8037176" cy="1477328"/>
            <a:chOff x="2064327" y="3446053"/>
            <a:chExt cx="8037176" cy="1477328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6A462B2E-F3D8-EC4D-381B-FDFBEAB801F7}"/>
                </a:ext>
              </a:extLst>
            </p:cNvPr>
            <p:cNvSpPr txBox="1"/>
            <p:nvPr/>
          </p:nvSpPr>
          <p:spPr>
            <a:xfrm>
              <a:off x="2064327" y="3446053"/>
              <a:ext cx="3545154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MALNUTRIZIONE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(0,8%)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Albumina &lt;30 g/L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OAGB&gt;RYGB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Restaurazione normale anatomia o SG</a:t>
              </a:r>
            </a:p>
          </p:txBody>
        </p:sp>
        <p:pic>
          <p:nvPicPr>
            <p:cNvPr id="20" name="Immagine 19" descr="Immagine che contiene testo, Carattere, schermata&#10;&#10;Descrizione generata automaticamente">
              <a:extLst>
                <a:ext uri="{FF2B5EF4-FFF2-40B4-BE49-F238E27FC236}">
                  <a16:creationId xmlns:a16="http://schemas.microsoft.com/office/drawing/2014/main" id="{A3DECABF-C9EA-321C-29D7-404884CC0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4720" y="3446053"/>
              <a:ext cx="4216783" cy="14773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DF4E2A8-1D32-D8BF-68E2-854FD9854DA0}"/>
              </a:ext>
            </a:extLst>
          </p:cNvPr>
          <p:cNvGrpSpPr/>
          <p:nvPr/>
        </p:nvGrpSpPr>
        <p:grpSpPr>
          <a:xfrm>
            <a:off x="1717963" y="5117348"/>
            <a:ext cx="8129839" cy="1477327"/>
            <a:chOff x="1747283" y="4972523"/>
            <a:chExt cx="8129839" cy="147732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67BDA03-DA9E-D059-7299-56F535996F8B}"/>
                </a:ext>
              </a:extLst>
            </p:cNvPr>
            <p:cNvSpPr txBox="1"/>
            <p:nvPr/>
          </p:nvSpPr>
          <p:spPr>
            <a:xfrm>
              <a:off x="1747283" y="4972523"/>
              <a:ext cx="3545153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Calibri" panose="020F0502020204030204" pitchFamily="34" charset="0"/>
                  <a:cs typeface="Calibri" panose="020F0502020204030204" pitchFamily="34" charset="0"/>
                </a:rPr>
                <a:t>WEIGHT REGAIN </a:t>
              </a:r>
              <a:r>
                <a:rPr lang="it-IT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(0,4%)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Distalizzazione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ansa o revisione </a:t>
              </a:r>
              <a:r>
                <a:rPr lang="it-IT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pouch</a:t>
              </a:r>
              <a:r>
                <a:rPr lang="it-IT" dirty="0">
                  <a:latin typeface="Calibri" panose="020F0502020204030204" pitchFamily="34" charset="0"/>
                  <a:cs typeface="Calibri" panose="020F0502020204030204" pitchFamily="34" charset="0"/>
                </a:rPr>
                <a:t> gastrica</a:t>
              </a:r>
            </a:p>
          </p:txBody>
        </p:sp>
        <p:pic>
          <p:nvPicPr>
            <p:cNvPr id="22" name="Immagine 21" descr="Immagine che contiene testo, schermata, Carattere&#10;&#10;Descrizione generata automaticamente">
              <a:extLst>
                <a:ext uri="{FF2B5EF4-FFF2-40B4-BE49-F238E27FC236}">
                  <a16:creationId xmlns:a16="http://schemas.microsoft.com/office/drawing/2014/main" id="{82E0C2B9-D8EC-D446-B24A-89098DDA6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2076"/>
            <a:stretch/>
          </p:blipFill>
          <p:spPr>
            <a:xfrm>
              <a:off x="5552214" y="4972523"/>
              <a:ext cx="4324908" cy="14773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53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891BC-0F7D-F6A4-C6B4-7F04815F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45" y="1765017"/>
            <a:ext cx="2380058" cy="786834"/>
          </a:xfrm>
        </p:spPr>
        <p:txBody>
          <a:bodyPr/>
          <a:lstStyle/>
          <a:p>
            <a:r>
              <a:rPr lang="it-IT" dirty="0"/>
              <a:t>OBIETTIVO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1654C9B-A11A-6904-6245-8221269E6CF0}"/>
              </a:ext>
            </a:extLst>
          </p:cNvPr>
          <p:cNvSpPr txBox="1"/>
          <p:nvPr/>
        </p:nvSpPr>
        <p:spPr>
          <a:xfrm>
            <a:off x="1417345" y="2770563"/>
            <a:ext cx="42768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Presentare i risultati dell’analisi prospettica di una serie consecutiva di pazienti sottoposti a 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revisione di OAGB 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 </a:t>
            </a:r>
            <a:r>
              <a:rPr lang="it-IT" sz="20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gennaio 2020 al luglio 2023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presso un unico centro di chirurgia </a:t>
            </a:r>
            <a:r>
              <a:rPr lang="it-IT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bariatrica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ad alto volume dislocato su tre diverse strutture ospedaliere. </a:t>
            </a:r>
            <a:endParaRPr lang="it-IT" sz="2000" dirty="0"/>
          </a:p>
        </p:txBody>
      </p:sp>
      <p:pic>
        <p:nvPicPr>
          <p:cNvPr id="14" name="Immagine 13" descr="Immagine che contiene aria aperta, albero, pianta, cielo&#10;&#10;Descrizione generata automaticamente">
            <a:extLst>
              <a:ext uri="{FF2B5EF4-FFF2-40B4-BE49-F238E27FC236}">
                <a16:creationId xmlns:a16="http://schemas.microsoft.com/office/drawing/2014/main" id="{5BEC9EFC-931A-9365-9EC1-3279531A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282" y="3985949"/>
            <a:ext cx="2515633" cy="1677088"/>
          </a:xfrm>
          <a:prstGeom prst="rect">
            <a:avLst/>
          </a:prstGeom>
        </p:spPr>
      </p:pic>
      <p:pic>
        <p:nvPicPr>
          <p:cNvPr id="16" name="Immagine 15" descr="Immagine che contiene aria aperta, cielo, Beni immobili, proprietà&#10;&#10;Descrizione generata automaticamente">
            <a:extLst>
              <a:ext uri="{FF2B5EF4-FFF2-40B4-BE49-F238E27FC236}">
                <a16:creationId xmlns:a16="http://schemas.microsoft.com/office/drawing/2014/main" id="{1D52C580-19AF-82FB-B8A5-BA8C1E2BC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7" r="5770"/>
          <a:stretch/>
        </p:blipFill>
        <p:spPr>
          <a:xfrm>
            <a:off x="8816239" y="3985949"/>
            <a:ext cx="2322950" cy="1677088"/>
          </a:xfrm>
          <a:prstGeom prst="rect">
            <a:avLst/>
          </a:prstGeom>
        </p:spPr>
      </p:pic>
      <p:pic>
        <p:nvPicPr>
          <p:cNvPr id="18" name="Immagine 17" descr="Immagine che contiene aria aperta, edificio, cielo, Area urbana&#10;&#10;Descrizione generata automaticamente">
            <a:extLst>
              <a:ext uri="{FF2B5EF4-FFF2-40B4-BE49-F238E27FC236}">
                <a16:creationId xmlns:a16="http://schemas.microsoft.com/office/drawing/2014/main" id="{DFECB672-28B3-2A7F-7FE0-DB3B1C409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282" y="1174526"/>
            <a:ext cx="4642907" cy="26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DA20FA-B446-4E4F-9FE3-4C238246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330" y="1158030"/>
            <a:ext cx="4115340" cy="575206"/>
          </a:xfrm>
        </p:spPr>
        <p:txBody>
          <a:bodyPr/>
          <a:lstStyle/>
          <a:p>
            <a:r>
              <a:rPr lang="it-IT" dirty="0"/>
              <a:t>MATERIALI E METODI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F1DD2-1098-794C-34B4-A3DDB3F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59" y="1920876"/>
            <a:ext cx="9601082" cy="3529712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33 pz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sottoposti a </a:t>
            </a:r>
            <a:r>
              <a:rPr lang="it-IT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revisione OAGB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presso l’Unità di Chirurgia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del gruppo GVM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Database comprendente: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BMI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post operatorio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comorbidità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intervento e 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follow-up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(3 e 6 mesi)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indicazione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 revisione OAGB (reflusso, ulcere, ripresa ponderale, malassorbimento, stenosi)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tipo di procedura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di revisione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complicanze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post-operatorie.</a:t>
            </a:r>
          </a:p>
        </p:txBody>
      </p:sp>
    </p:spTree>
    <p:extLst>
      <p:ext uri="{BB962C8B-B14F-4D97-AF65-F5344CB8AC3E}">
        <p14:creationId xmlns:p14="http://schemas.microsoft.com/office/powerpoint/2010/main" val="55762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4284C-AEEB-31CF-3596-0F5C57FA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019" y="228357"/>
            <a:ext cx="2494358" cy="519788"/>
          </a:xfrm>
        </p:spPr>
        <p:txBody>
          <a:bodyPr>
            <a:normAutofit fontScale="90000"/>
          </a:bodyPr>
          <a:lstStyle/>
          <a:p>
            <a:r>
              <a:rPr lang="it-IT" dirty="0"/>
              <a:t>RISULTATI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C110F2-F31A-1C2E-6AE4-533D526D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534" y="983673"/>
            <a:ext cx="8977509" cy="1316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33 PAZIENTI (9 uomini e 24 donne)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Età media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46,6 anni</a:t>
            </a:r>
          </a:p>
          <a:p>
            <a:pPr>
              <a:lnSpc>
                <a:spcPct val="100000"/>
              </a:lnSpc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BMI mediano alla revisione 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33,7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(MIN 19,9 MAX 43,7)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D9657E61-D5E1-290B-B10E-C50C50F92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80160"/>
              </p:ext>
            </p:extLst>
          </p:nvPr>
        </p:nvGraphicFramePr>
        <p:xfrm>
          <a:off x="1024694" y="2299855"/>
          <a:ext cx="5473084" cy="357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D07FC3F-C577-647A-7501-6F1870382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91105"/>
              </p:ext>
            </p:extLst>
          </p:nvPr>
        </p:nvGraphicFramePr>
        <p:xfrm>
          <a:off x="6719971" y="2299855"/>
          <a:ext cx="4447335" cy="357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429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4A994-2BE1-6FE1-7A90-F87699C0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381" y="114299"/>
            <a:ext cx="9083634" cy="713751"/>
          </a:xfrm>
        </p:spPr>
        <p:txBody>
          <a:bodyPr>
            <a:normAutofit/>
          </a:bodyPr>
          <a:lstStyle/>
          <a:p>
            <a:r>
              <a:rPr lang="it-IT" dirty="0"/>
              <a:t>Risultati 2 - Indicazione a revisione </a:t>
            </a:r>
            <a:r>
              <a:rPr lang="it-IT" dirty="0" err="1"/>
              <a:t>oagb</a:t>
            </a:r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6381C51-29D6-D521-03B6-87C0308451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968981"/>
              </p:ext>
            </p:extLst>
          </p:nvPr>
        </p:nvGraphicFramePr>
        <p:xfrm>
          <a:off x="1380092" y="969819"/>
          <a:ext cx="9431815" cy="529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B4EA9D-8BD0-6565-FA3D-CB6A901D559D}"/>
              </a:ext>
            </a:extLst>
          </p:cNvPr>
          <p:cNvSpPr txBox="1"/>
          <p:nvPr/>
        </p:nvSpPr>
        <p:spPr>
          <a:xfrm>
            <a:off x="8027143" y="1343891"/>
            <a:ext cx="27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ULCERE 0%</a:t>
            </a:r>
          </a:p>
          <a:p>
            <a:r>
              <a:rPr lang="it-IT" b="1" dirty="0">
                <a:solidFill>
                  <a:srgbClr val="FF0000"/>
                </a:solidFill>
              </a:rPr>
              <a:t>MALASSORBIMENTO 0%</a:t>
            </a:r>
          </a:p>
        </p:txBody>
      </p:sp>
    </p:spTree>
    <p:extLst>
      <p:ext uri="{BB962C8B-B14F-4D97-AF65-F5344CB8AC3E}">
        <p14:creationId xmlns:p14="http://schemas.microsoft.com/office/powerpoint/2010/main" val="419644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3C41-EA8F-672D-590B-D27D24306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1E9E0-49ED-506E-B495-FCF9B25D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062" y="172939"/>
            <a:ext cx="7155873" cy="575206"/>
          </a:xfrm>
        </p:spPr>
        <p:txBody>
          <a:bodyPr>
            <a:normAutofit/>
          </a:bodyPr>
          <a:lstStyle/>
          <a:p>
            <a:r>
              <a:rPr lang="it-IT" dirty="0"/>
              <a:t>RISULTATI 3 – TIPO DI CONVERSIONE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7C3CA69F-79A2-1CCC-7B1E-BAD33AD56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48609"/>
              </p:ext>
            </p:extLst>
          </p:nvPr>
        </p:nvGraphicFramePr>
        <p:xfrm>
          <a:off x="1233055" y="874254"/>
          <a:ext cx="9947563" cy="505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2611043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Limelight">
      <a:dk1>
        <a:sysClr val="windowText" lastClr="000000"/>
      </a:dk1>
      <a:lt1>
        <a:sysClr val="window" lastClr="FFFFFF"/>
      </a:lt1>
      <a:dk2>
        <a:srgbClr val="23353B"/>
      </a:dk2>
      <a:lt2>
        <a:srgbClr val="E0DDD8"/>
      </a:lt2>
      <a:accent1>
        <a:srgbClr val="90A208"/>
      </a:accent1>
      <a:accent2>
        <a:srgbClr val="6A8755"/>
      </a:accent2>
      <a:accent3>
        <a:srgbClr val="49716B"/>
      </a:accent3>
      <a:accent4>
        <a:srgbClr val="A16F7C"/>
      </a:accent4>
      <a:accent5>
        <a:srgbClr val="B16455"/>
      </a:accent5>
      <a:accent6>
        <a:srgbClr val="E08350"/>
      </a:accent6>
      <a:hlink>
        <a:srgbClr val="5F864B"/>
      </a:hlink>
      <a:folHlink>
        <a:srgbClr val="3F877D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</TotalTime>
  <Words>846</Words>
  <Application>Microsoft Macintosh PowerPoint</Application>
  <PresentationFormat>Widescreen</PresentationFormat>
  <Paragraphs>146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Trade Gothic Next Cond</vt:lpstr>
      <vt:lpstr>Trade Gothic Next Light</vt:lpstr>
      <vt:lpstr>Verdana</vt:lpstr>
      <vt:lpstr>LimelightVTI</vt:lpstr>
      <vt:lpstr>REVISIONE DOPO ONE ANASTOMOSIS GASTRIC BYPASS (OAGB) PER OBESITA’ PATOLOGICA:   ESPERIENZA DI TRE ANNI (2020-2023) IN UN SINGOLO CENTRO</vt:lpstr>
      <vt:lpstr>Presentazione standard di PowerPoint</vt:lpstr>
      <vt:lpstr>Presentazione standard di PowerPoint</vt:lpstr>
      <vt:lpstr>Presentazione standard di PowerPoint</vt:lpstr>
      <vt:lpstr>OBIETTIVO</vt:lpstr>
      <vt:lpstr>MATERIALI E METODI</vt:lpstr>
      <vt:lpstr>RISULTATI 1</vt:lpstr>
      <vt:lpstr>Risultati 2 - Indicazione a revisione oagb</vt:lpstr>
      <vt:lpstr>RISULTATI 3 – TIPO DI CONVERSIONE</vt:lpstr>
      <vt:lpstr>RISULTATI 4 – ANDAMENTO BMI</vt:lpstr>
      <vt:lpstr>RISULTATI 5 – INTERVENTI PRECEDENTI A OAGB</vt:lpstr>
      <vt:lpstr>RISULTATI 6 – DEGENZA E COMPLICANZE</vt:lpstr>
      <vt:lpstr>DISCUSSIONE 1</vt:lpstr>
      <vt:lpstr>DISCUSSIONE 2</vt:lpstr>
      <vt:lpstr>conclusione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REVISIONE DOPO ONE ANASTOMOSIS GASTRIC BYPASS (OAGB) PER OBESITA’ PATOLOGICA:   ESPERIENZA DI TRE ANNI (2020-2023) IN UN SINGOLO CENTRO</dc:title>
  <dc:creator>Francesca Serio</dc:creator>
  <cp:lastModifiedBy>Francesca Serio</cp:lastModifiedBy>
  <cp:revision>25</cp:revision>
  <dcterms:created xsi:type="dcterms:W3CDTF">2024-01-22T08:27:18Z</dcterms:created>
  <dcterms:modified xsi:type="dcterms:W3CDTF">2024-05-08T17:43:09Z</dcterms:modified>
</cp:coreProperties>
</file>